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0" r:id="rId3"/>
    <p:sldId id="257" r:id="rId4"/>
    <p:sldId id="266" r:id="rId5"/>
    <p:sldId id="258" r:id="rId6"/>
    <p:sldId id="261" r:id="rId7"/>
    <p:sldId id="259" r:id="rId8"/>
    <p:sldId id="260" r:id="rId9"/>
    <p:sldId id="262" r:id="rId10"/>
    <p:sldId id="263" r:id="rId11"/>
    <p:sldId id="264" r:id="rId12"/>
    <p:sldId id="265"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11/18/2021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11/18/2021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4B96324-4C39-481E-A9A4-BA4D8FCD1DAB}"/>
              </a:ext>
            </a:extLst>
          </p:cNvPr>
          <p:cNvSpPr/>
          <p:nvPr/>
        </p:nvSpPr>
        <p:spPr>
          <a:xfrm>
            <a:off x="145774" y="185530"/>
            <a:ext cx="11847443" cy="6546574"/>
          </a:xfrm>
          <a:prstGeom prst="rect">
            <a:avLst/>
          </a:prstGeom>
          <a:solidFill>
            <a:schemeClr val="tx2">
              <a:lumMod val="40000"/>
              <a:lumOff val="6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CAD3326C-73C5-42D2-B42F-BB8F044E6B3C}"/>
              </a:ext>
            </a:extLst>
          </p:cNvPr>
          <p:cNvSpPr/>
          <p:nvPr/>
        </p:nvSpPr>
        <p:spPr>
          <a:xfrm>
            <a:off x="3670851" y="251791"/>
            <a:ext cx="4412975" cy="596349"/>
          </a:xfrm>
          <a:prstGeom prst="ellipse">
            <a:avLst/>
          </a:prstGeom>
          <a:solidFill>
            <a:schemeClr val="accent4">
              <a:lumMod val="60000"/>
              <a:lumOff val="40000"/>
            </a:schemeClr>
          </a:solidFill>
          <a:effectLst>
            <a:outerShdw blurRad="76200" dir="13500000" sy="23000" kx="1200000" algn="br"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bg1"/>
                </a:solidFill>
                <a:cs typeface="+mj-cs"/>
              </a:rPr>
              <a:t>عمليات التصنيع الكيميائي</a:t>
            </a:r>
            <a:endParaRPr lang="en-US" sz="2400" b="1" dirty="0">
              <a:solidFill>
                <a:schemeClr val="bg1"/>
              </a:solidFill>
              <a:cs typeface="+mj-cs"/>
            </a:endParaRPr>
          </a:p>
        </p:txBody>
      </p:sp>
      <p:sp>
        <p:nvSpPr>
          <p:cNvPr id="7" name="Rectangle 6">
            <a:extLst>
              <a:ext uri="{FF2B5EF4-FFF2-40B4-BE49-F238E27FC236}">
                <a16:creationId xmlns:a16="http://schemas.microsoft.com/office/drawing/2014/main" id="{D63A243A-3E02-48FC-BB7A-F1745A0B6F46}"/>
              </a:ext>
            </a:extLst>
          </p:cNvPr>
          <p:cNvSpPr/>
          <p:nvPr/>
        </p:nvSpPr>
        <p:spPr>
          <a:xfrm>
            <a:off x="9422296" y="304800"/>
            <a:ext cx="2305878" cy="3445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schemeClr val="bg1"/>
                </a:solidFill>
                <a:cs typeface="+mj-cs"/>
              </a:rPr>
              <a:t>المحاضرة الثالثة </a:t>
            </a:r>
            <a:endParaRPr lang="en-US" b="1" dirty="0">
              <a:solidFill>
                <a:schemeClr val="bg1"/>
              </a:solidFill>
              <a:cs typeface="+mj-cs"/>
            </a:endParaRPr>
          </a:p>
        </p:txBody>
      </p:sp>
      <p:sp>
        <p:nvSpPr>
          <p:cNvPr id="8" name="Rectangle 7">
            <a:extLst>
              <a:ext uri="{FF2B5EF4-FFF2-40B4-BE49-F238E27FC236}">
                <a16:creationId xmlns:a16="http://schemas.microsoft.com/office/drawing/2014/main" id="{0791A02D-9D53-4C87-8EDB-E7FD2ACF5DF3}"/>
              </a:ext>
            </a:extLst>
          </p:cNvPr>
          <p:cNvSpPr/>
          <p:nvPr/>
        </p:nvSpPr>
        <p:spPr>
          <a:xfrm>
            <a:off x="4903303" y="6208645"/>
            <a:ext cx="3180523" cy="4638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schemeClr val="bg1"/>
                </a:solidFill>
                <a:cs typeface="+mj-cs"/>
              </a:rPr>
              <a:t>أ</a:t>
            </a:r>
            <a:r>
              <a:rPr lang="ar-IQ" sz="1400" b="1" dirty="0">
                <a:solidFill>
                  <a:schemeClr val="bg1"/>
                </a:solidFill>
                <a:cs typeface="+mj-cs"/>
              </a:rPr>
              <a:t>.د.وداد صالح</a:t>
            </a:r>
          </a:p>
          <a:p>
            <a:pPr algn="ctr"/>
            <a:r>
              <a:rPr lang="ar-IQ" sz="1400" b="1" dirty="0">
                <a:solidFill>
                  <a:schemeClr val="bg1"/>
                </a:solidFill>
                <a:cs typeface="+mj-cs"/>
              </a:rPr>
              <a:t>16\11\2021</a:t>
            </a:r>
            <a:endParaRPr lang="en-US" sz="1400" b="1" dirty="0">
              <a:solidFill>
                <a:schemeClr val="bg1"/>
              </a:solidFill>
              <a:cs typeface="+mj-cs"/>
            </a:endParaRPr>
          </a:p>
        </p:txBody>
      </p:sp>
      <p:sp>
        <p:nvSpPr>
          <p:cNvPr id="9" name="Rectangle 8">
            <a:extLst>
              <a:ext uri="{FF2B5EF4-FFF2-40B4-BE49-F238E27FC236}">
                <a16:creationId xmlns:a16="http://schemas.microsoft.com/office/drawing/2014/main" id="{BD7AABDA-BEBE-4524-B49A-2B3E605BE2D0}"/>
              </a:ext>
            </a:extLst>
          </p:cNvPr>
          <p:cNvSpPr/>
          <p:nvPr/>
        </p:nvSpPr>
        <p:spPr>
          <a:xfrm>
            <a:off x="7938052" y="1311965"/>
            <a:ext cx="3790122" cy="46382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dirty="0">
                <a:solidFill>
                  <a:schemeClr val="bg1"/>
                </a:solidFill>
              </a:rPr>
              <a:t>أنواع عمليات التصنيع الكيميائي </a:t>
            </a:r>
            <a:endParaRPr lang="en-US" sz="2000" b="1" dirty="0">
              <a:solidFill>
                <a:schemeClr val="bg1"/>
              </a:solidFill>
            </a:endParaRPr>
          </a:p>
        </p:txBody>
      </p:sp>
      <p:sp>
        <p:nvSpPr>
          <p:cNvPr id="10" name="Rectangle 9">
            <a:extLst>
              <a:ext uri="{FF2B5EF4-FFF2-40B4-BE49-F238E27FC236}">
                <a16:creationId xmlns:a16="http://schemas.microsoft.com/office/drawing/2014/main" id="{69395385-56E3-414D-9BEE-94E05906534C}"/>
              </a:ext>
            </a:extLst>
          </p:cNvPr>
          <p:cNvSpPr/>
          <p:nvPr/>
        </p:nvSpPr>
        <p:spPr>
          <a:xfrm>
            <a:off x="198783" y="2001078"/>
            <a:ext cx="11529391" cy="420756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000" b="1" dirty="0">
                <a:solidFill>
                  <a:schemeClr val="bg1"/>
                </a:solidFill>
              </a:rPr>
              <a:t>يقصد بعمليات التصنيع الكيميائي بانها مجموعة من العمليات المتمثلة بالطرق الفيزيائية والكيميائية والميكانيكية التي تجري على المواد الخام لغرض تحويلها الى المنتجات المطلوبة , ونجري هذه العمليات في مكائن واجهزة ومعدات وفق مخطط مدروس يعرف بمنحي السريان (  </a:t>
            </a:r>
            <a:r>
              <a:rPr lang="en-US" sz="2000" b="1" dirty="0">
                <a:solidFill>
                  <a:schemeClr val="bg1"/>
                </a:solidFill>
              </a:rPr>
              <a:t>Flow Diagram</a:t>
            </a:r>
            <a:r>
              <a:rPr lang="ar-IQ" sz="2000" b="1" dirty="0">
                <a:solidFill>
                  <a:schemeClr val="bg1"/>
                </a:solidFill>
              </a:rPr>
              <a:t> )</a:t>
            </a:r>
            <a:r>
              <a:rPr lang="en-US" sz="2000" b="1" dirty="0">
                <a:solidFill>
                  <a:schemeClr val="bg1"/>
                </a:solidFill>
              </a:rPr>
              <a:t>.</a:t>
            </a:r>
            <a:endParaRPr lang="ar-IQ" sz="2000" b="1" dirty="0">
              <a:solidFill>
                <a:schemeClr val="bg1"/>
              </a:solidFill>
            </a:endParaRPr>
          </a:p>
          <a:p>
            <a:pPr algn="ctr" rtl="1"/>
            <a:r>
              <a:rPr lang="ar-IQ" sz="2000" b="1" dirty="0">
                <a:solidFill>
                  <a:schemeClr val="bg1"/>
                </a:solidFill>
              </a:rPr>
              <a:t>ماذا نقصد ب </a:t>
            </a:r>
            <a:r>
              <a:rPr lang="en-US" sz="2000" b="1" dirty="0">
                <a:solidFill>
                  <a:schemeClr val="bg1"/>
                </a:solidFill>
              </a:rPr>
              <a:t>Flow Diagram</a:t>
            </a:r>
            <a:r>
              <a:rPr lang="ar-IQ" sz="2000" b="1" dirty="0">
                <a:solidFill>
                  <a:schemeClr val="bg1"/>
                </a:solidFill>
              </a:rPr>
              <a:t> ؟</a:t>
            </a:r>
          </a:p>
          <a:p>
            <a:pPr algn="ctr" rtl="1"/>
            <a:r>
              <a:rPr lang="ar-IQ" sz="2000" b="1" dirty="0">
                <a:solidFill>
                  <a:schemeClr val="bg1"/>
                </a:solidFill>
              </a:rPr>
              <a:t>تصنف العمليات الصناعية اعتمادا على عدد الاطوار المشاركة في التفاعل الى :-</a:t>
            </a:r>
          </a:p>
          <a:p>
            <a:pPr algn="ctr" rtl="1"/>
            <a:r>
              <a:rPr lang="ar-IQ" sz="2000" b="1" dirty="0">
                <a:solidFill>
                  <a:schemeClr val="bg1"/>
                </a:solidFill>
              </a:rPr>
              <a:t>1- الانظمة المتجانسة :-وهي الانظمة التي تكون فيها المواد المتفاعلة في طور واحد .</a:t>
            </a:r>
          </a:p>
          <a:p>
            <a:pPr algn="ctr" rtl="1"/>
            <a:r>
              <a:rPr lang="ar-IQ" sz="2000" b="1" dirty="0">
                <a:solidFill>
                  <a:schemeClr val="bg1"/>
                </a:solidFill>
              </a:rPr>
              <a:t>2- الانظمة الغير متجانسة : وهي الانظمة التي تكون فيها المواد المتفاعلة باكثر من طور .</a:t>
            </a:r>
          </a:p>
          <a:p>
            <a:pPr algn="ctr" rtl="1"/>
            <a:endParaRPr lang="ar-IQ" sz="2000" b="1" dirty="0">
              <a:solidFill>
                <a:schemeClr val="bg1"/>
              </a:solidFill>
            </a:endParaRPr>
          </a:p>
          <a:p>
            <a:pPr algn="ctr" rtl="1"/>
            <a:r>
              <a:rPr lang="ar-IQ" sz="2000" b="1" dirty="0">
                <a:solidFill>
                  <a:schemeClr val="bg1"/>
                </a:solidFill>
              </a:rPr>
              <a:t>وتصنف العمليات الصناعية حسب اسلوب التنفيذ الى :-</a:t>
            </a:r>
          </a:p>
          <a:p>
            <a:pPr algn="ctr" rtl="1"/>
            <a:r>
              <a:rPr lang="ar-IQ" sz="2000" b="1" dirty="0">
                <a:solidFill>
                  <a:schemeClr val="bg1"/>
                </a:solidFill>
              </a:rPr>
              <a:t>1- نظام الوجبة الواحدة .</a:t>
            </a:r>
          </a:p>
          <a:p>
            <a:pPr algn="ctr" rtl="1"/>
            <a:r>
              <a:rPr lang="ar-IQ" sz="2000" b="1" dirty="0">
                <a:solidFill>
                  <a:schemeClr val="bg1"/>
                </a:solidFill>
              </a:rPr>
              <a:t>2- نظام العمليات المستمرة .</a:t>
            </a:r>
            <a:endParaRPr lang="en-US" sz="2000" b="1" dirty="0">
              <a:solidFill>
                <a:schemeClr val="bg1"/>
              </a:solidFill>
            </a:endParaRPr>
          </a:p>
        </p:txBody>
      </p:sp>
    </p:spTree>
    <p:extLst>
      <p:ext uri="{BB962C8B-B14F-4D97-AF65-F5344CB8AC3E}">
        <p14:creationId xmlns:p14="http://schemas.microsoft.com/office/powerpoint/2010/main" val="240202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11FB37-AFAA-44EA-9ABD-B703EAE517C0}"/>
              </a:ext>
            </a:extLst>
          </p:cNvPr>
          <p:cNvSpPr/>
          <p:nvPr/>
        </p:nvSpPr>
        <p:spPr>
          <a:xfrm>
            <a:off x="238539" y="106016"/>
            <a:ext cx="11688418" cy="659295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DE7A592-1247-49B1-B776-ADC561908975}"/>
              </a:ext>
            </a:extLst>
          </p:cNvPr>
          <p:cNvSpPr/>
          <p:nvPr/>
        </p:nvSpPr>
        <p:spPr>
          <a:xfrm>
            <a:off x="3631095" y="155710"/>
            <a:ext cx="4412975" cy="596349"/>
          </a:xfrm>
          <a:prstGeom prst="ellipse">
            <a:avLst/>
          </a:prstGeom>
          <a:solidFill>
            <a:schemeClr val="accent4">
              <a:lumMod val="60000"/>
              <a:lumOff val="40000"/>
            </a:schemeClr>
          </a:solidFill>
          <a:effectLst>
            <a:outerShdw blurRad="76200" dir="13500000" sy="23000" kx="1200000" algn="br"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bg1"/>
                </a:solidFill>
                <a:cs typeface="+mj-cs"/>
              </a:rPr>
              <a:t>عمليات التصنيع الكيميائي</a:t>
            </a:r>
            <a:endParaRPr lang="en-US" sz="2400" b="1" dirty="0">
              <a:solidFill>
                <a:schemeClr val="bg1"/>
              </a:solidFill>
              <a:cs typeface="+mj-cs"/>
            </a:endParaRPr>
          </a:p>
        </p:txBody>
      </p:sp>
      <p:sp>
        <p:nvSpPr>
          <p:cNvPr id="6" name="Rectangle 5">
            <a:extLst>
              <a:ext uri="{FF2B5EF4-FFF2-40B4-BE49-F238E27FC236}">
                <a16:creationId xmlns:a16="http://schemas.microsoft.com/office/drawing/2014/main" id="{3D1370B9-7721-43A5-8257-97E5651596BF}"/>
              </a:ext>
            </a:extLst>
          </p:cNvPr>
          <p:cNvSpPr/>
          <p:nvPr/>
        </p:nvSpPr>
        <p:spPr>
          <a:xfrm>
            <a:off x="390939" y="828261"/>
            <a:ext cx="11383617" cy="572494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rPr>
              <a:t>ا</a:t>
            </a:r>
            <a:r>
              <a:rPr lang="ar-IQ" sz="2000" b="1" u="sng" dirty="0">
                <a:solidFill>
                  <a:schemeClr val="bg1"/>
                </a:solidFill>
                <a:highlight>
                  <a:srgbClr val="FFFF00"/>
                </a:highlight>
              </a:rPr>
              <a:t>ولا-مفاعلات العمليات المتجانسة </a:t>
            </a:r>
          </a:p>
          <a:p>
            <a:pPr algn="ctr"/>
            <a:endParaRPr lang="ar-IQ" sz="2000" b="1" dirty="0">
              <a:solidFill>
                <a:schemeClr val="bg1"/>
              </a:solidFill>
            </a:endParaRPr>
          </a:p>
          <a:p>
            <a:pPr algn="ctr"/>
            <a:r>
              <a:rPr lang="ar-IQ" sz="2000" b="1" u="sng" dirty="0">
                <a:solidFill>
                  <a:schemeClr val="bg1"/>
                </a:solidFill>
                <a:highlight>
                  <a:srgbClr val="FFFF00"/>
                </a:highlight>
              </a:rPr>
              <a:t>أ- مفاعلات الطور الغازي </a:t>
            </a:r>
          </a:p>
          <a:p>
            <a:pPr algn="ctr"/>
            <a:endParaRPr lang="ar-IQ" sz="2000" b="1" dirty="0">
              <a:solidFill>
                <a:schemeClr val="bg1"/>
              </a:solidFill>
            </a:endParaRPr>
          </a:p>
          <a:p>
            <a:pPr algn="ctr"/>
            <a:r>
              <a:rPr lang="ar-IQ" sz="2000" b="1" dirty="0">
                <a:solidFill>
                  <a:schemeClr val="bg1"/>
                </a:solidFill>
              </a:rPr>
              <a:t>1- المفاعلات التجويفية : وتتميز بان عملية المزج بها سريعا بسبب سرعة دخول الغازات داخل المفاعل</a:t>
            </a:r>
            <a:endParaRPr lang="en-US" sz="2000" b="1" dirty="0">
              <a:solidFill>
                <a:schemeClr val="bg1"/>
              </a:solidFill>
            </a:endParaRPr>
          </a:p>
          <a:p>
            <a:pPr algn="ctr"/>
            <a:r>
              <a:rPr lang="ar-IQ" sz="2000" b="1" u="sng" dirty="0">
                <a:solidFill>
                  <a:schemeClr val="bg1"/>
                </a:solidFill>
                <a:highlight>
                  <a:srgbClr val="FFFF00"/>
                </a:highlight>
              </a:rPr>
              <a:t>الامثلة</a:t>
            </a:r>
          </a:p>
          <a:p>
            <a:pPr algn="ctr"/>
            <a:endParaRPr lang="ar-IQ" sz="2000" b="1" dirty="0">
              <a:solidFill>
                <a:schemeClr val="bg1"/>
              </a:solidFill>
            </a:endParaRPr>
          </a:p>
          <a:p>
            <a:pPr algn="ctr"/>
            <a:r>
              <a:rPr lang="ar-IQ" sz="2000" b="1" dirty="0">
                <a:solidFill>
                  <a:schemeClr val="bg1"/>
                </a:solidFill>
              </a:rPr>
              <a:t>افران حرق الكبريت</a:t>
            </a:r>
          </a:p>
          <a:p>
            <a:pPr algn="ctr"/>
            <a:r>
              <a:rPr lang="ar-IQ" sz="2000" b="1" dirty="0">
                <a:solidFill>
                  <a:schemeClr val="bg1"/>
                </a:solidFill>
              </a:rPr>
              <a:t>افران الحل الحراري التاكسدي للميثان</a:t>
            </a:r>
          </a:p>
          <a:p>
            <a:pPr algn="ctr"/>
            <a:r>
              <a:rPr lang="ar-IQ" sz="2000" b="1" dirty="0">
                <a:solidFill>
                  <a:schemeClr val="bg1"/>
                </a:solidFill>
              </a:rPr>
              <a:t>افران نترتة البارافينات </a:t>
            </a:r>
          </a:p>
          <a:p>
            <a:pPr algn="ctr"/>
            <a:r>
              <a:rPr lang="ar-IQ" sz="2000" b="1" dirty="0">
                <a:solidFill>
                  <a:schemeClr val="bg1"/>
                </a:solidFill>
              </a:rPr>
              <a:t>2- المفاعلات التجويفية ذات المزج الطارد عن المركز للغازات </a:t>
            </a:r>
            <a:endParaRPr lang="en-US" sz="2000" b="1" dirty="0">
              <a:solidFill>
                <a:schemeClr val="bg1"/>
              </a:solidFill>
            </a:endParaRPr>
          </a:p>
          <a:p>
            <a:pPr algn="ctr"/>
            <a:r>
              <a:rPr lang="ar-IQ" sz="2000" b="1" dirty="0">
                <a:solidFill>
                  <a:schemeClr val="bg1"/>
                </a:solidFill>
              </a:rPr>
              <a:t>في هذه المفاعلات يتم مزج الغازات المتفاعلة بواسطة الحركة الدوامية للغازات داخل تجويف المفاعل</a:t>
            </a:r>
          </a:p>
          <a:p>
            <a:pPr algn="ctr"/>
            <a:endParaRPr lang="ar-IQ" sz="2000" b="1" dirty="0">
              <a:solidFill>
                <a:schemeClr val="bg1"/>
              </a:solidFill>
            </a:endParaRPr>
          </a:p>
          <a:p>
            <a:pPr algn="ctr"/>
            <a:r>
              <a:rPr lang="ar-IQ" sz="2000" b="1" dirty="0">
                <a:solidFill>
                  <a:schemeClr val="bg1"/>
                </a:solidFill>
              </a:rPr>
              <a:t>3- المفاعلات الانبوبية ذات المبادلات الحرارية </a:t>
            </a:r>
          </a:p>
          <a:p>
            <a:pPr algn="ctr"/>
            <a:endParaRPr lang="ar-IQ" sz="2000" b="1" dirty="0">
              <a:solidFill>
                <a:schemeClr val="bg1"/>
              </a:solidFill>
            </a:endParaRPr>
          </a:p>
          <a:p>
            <a:pPr algn="ctr"/>
            <a:r>
              <a:rPr lang="ar-IQ" sz="2000" b="1" dirty="0">
                <a:solidFill>
                  <a:schemeClr val="bg1"/>
                </a:solidFill>
              </a:rPr>
              <a:t>هذا النوع من المفاعلات تتكون من شبكة من الانابيب تمر بداخلها الغازات المتفاعلة وتكون هذه الانابيب موضوعة داخل غلاف يمر بداخلها سائل التبريد او التسخين .ومن مزايا هذا النوع من المفاعلات هو حدوث التفاعل بشكل متجانس </a:t>
            </a:r>
          </a:p>
          <a:p>
            <a:pPr algn="ctr"/>
            <a:r>
              <a:rPr lang="ar-IQ" sz="2000" b="1" dirty="0">
                <a:solidFill>
                  <a:schemeClr val="bg1"/>
                </a:solidFill>
              </a:rPr>
              <a:t>ملاحظة: ان طول الانابيب وقطرها تحددها نوع العملية الصناعية </a:t>
            </a:r>
            <a:r>
              <a:rPr lang="ar-IQ"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416335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A81B8F-BF7B-4039-A65F-D50A586129D0}"/>
              </a:ext>
            </a:extLst>
          </p:cNvPr>
          <p:cNvSpPr/>
          <p:nvPr/>
        </p:nvSpPr>
        <p:spPr>
          <a:xfrm>
            <a:off x="225287" y="132522"/>
            <a:ext cx="11767930" cy="658633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ydrothermal Synthesis Autoclave Reactor with PTFE Chamber 100ml 6Mpa with  gas inlet &amp;amp; outlet gauge|Testing Equipment| - AliExpress">
            <a:extLst>
              <a:ext uri="{FF2B5EF4-FFF2-40B4-BE49-F238E27FC236}">
                <a16:creationId xmlns:a16="http://schemas.microsoft.com/office/drawing/2014/main" id="{44CF7E6F-6598-4D0E-9B54-3A2277F354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7409" y="563215"/>
            <a:ext cx="10588487" cy="53075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38AE6E9-87C0-4E65-862E-E00687501D47}"/>
              </a:ext>
            </a:extLst>
          </p:cNvPr>
          <p:cNvSpPr/>
          <p:nvPr/>
        </p:nvSpPr>
        <p:spPr>
          <a:xfrm>
            <a:off x="4253947" y="6036367"/>
            <a:ext cx="3339548" cy="5168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Gas Chamber Reactors</a:t>
            </a:r>
          </a:p>
        </p:txBody>
      </p:sp>
    </p:spTree>
    <p:extLst>
      <p:ext uri="{BB962C8B-B14F-4D97-AF65-F5344CB8AC3E}">
        <p14:creationId xmlns:p14="http://schemas.microsoft.com/office/powerpoint/2010/main" val="3320503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B1084C-571C-49FA-80CC-A6B887535DCB}"/>
              </a:ext>
            </a:extLst>
          </p:cNvPr>
          <p:cNvSpPr/>
          <p:nvPr/>
        </p:nvSpPr>
        <p:spPr>
          <a:xfrm>
            <a:off x="185530" y="92765"/>
            <a:ext cx="11701670" cy="6639339"/>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EA1EA33-7F40-4C01-B86F-4FA2E497AF40}"/>
              </a:ext>
            </a:extLst>
          </p:cNvPr>
          <p:cNvPicPr>
            <a:picLocks noChangeAspect="1"/>
          </p:cNvPicPr>
          <p:nvPr/>
        </p:nvPicPr>
        <p:blipFill>
          <a:blip r:embed="rId2"/>
          <a:stretch>
            <a:fillRect/>
          </a:stretch>
        </p:blipFill>
        <p:spPr>
          <a:xfrm>
            <a:off x="808382" y="543339"/>
            <a:ext cx="10243931" cy="5049078"/>
          </a:xfrm>
          <a:prstGeom prst="rect">
            <a:avLst/>
          </a:prstGeom>
        </p:spPr>
      </p:pic>
      <p:sp>
        <p:nvSpPr>
          <p:cNvPr id="6" name="Rectangle 5">
            <a:extLst>
              <a:ext uri="{FF2B5EF4-FFF2-40B4-BE49-F238E27FC236}">
                <a16:creationId xmlns:a16="http://schemas.microsoft.com/office/drawing/2014/main" id="{47EEA108-50A9-44CA-871A-02306EB157CC}"/>
              </a:ext>
            </a:extLst>
          </p:cNvPr>
          <p:cNvSpPr/>
          <p:nvPr/>
        </p:nvSpPr>
        <p:spPr>
          <a:xfrm>
            <a:off x="4253947" y="6036367"/>
            <a:ext cx="4174436" cy="51683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Tubular reactor with heat exchange</a:t>
            </a:r>
          </a:p>
        </p:txBody>
      </p:sp>
    </p:spTree>
    <p:extLst>
      <p:ext uri="{BB962C8B-B14F-4D97-AF65-F5344CB8AC3E}">
        <p14:creationId xmlns:p14="http://schemas.microsoft.com/office/powerpoint/2010/main" val="2350740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CF324A-0515-4258-BCA2-5F38AF074A59}"/>
              </a:ext>
            </a:extLst>
          </p:cNvPr>
          <p:cNvSpPr/>
          <p:nvPr/>
        </p:nvSpPr>
        <p:spPr>
          <a:xfrm>
            <a:off x="132522" y="132522"/>
            <a:ext cx="11847443" cy="657307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DD0EDC1-46AF-4901-BD70-85D9095F66A9}"/>
              </a:ext>
            </a:extLst>
          </p:cNvPr>
          <p:cNvSpPr/>
          <p:nvPr/>
        </p:nvSpPr>
        <p:spPr>
          <a:xfrm>
            <a:off x="212035" y="265042"/>
            <a:ext cx="11608904" cy="6294784"/>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dirty="0">
                <a:solidFill>
                  <a:schemeClr val="bg1"/>
                </a:solidFill>
              </a:rPr>
              <a:t>4</a:t>
            </a:r>
            <a:r>
              <a:rPr lang="ar-IQ" sz="2000" b="1" u="sng" dirty="0">
                <a:solidFill>
                  <a:schemeClr val="bg1"/>
                </a:solidFill>
              </a:rPr>
              <a:t>- المفاعلات الانبوبية المتداخلة ذات المبادلات الحرارية </a:t>
            </a:r>
          </a:p>
          <a:p>
            <a:pPr algn="ctr"/>
            <a:r>
              <a:rPr lang="ar-IQ" sz="2000" b="1" dirty="0">
                <a:solidFill>
                  <a:schemeClr val="bg1"/>
                </a:solidFill>
              </a:rPr>
              <a:t>وتتكون هذه من تراكيب انبوبية داخل تراكيب انبوبية اخرى وتستخدم في العمليات ذات التاثير الحراري العالي</a:t>
            </a:r>
            <a:endParaRPr lang="en-US" sz="2000" b="1" dirty="0">
              <a:solidFill>
                <a:schemeClr val="bg1"/>
              </a:solidFill>
            </a:endParaRPr>
          </a:p>
          <a:p>
            <a:pPr algn="ctr"/>
            <a:endParaRPr lang="en-US" sz="2000" b="1" dirty="0">
              <a:solidFill>
                <a:schemeClr val="bg1"/>
              </a:solidFill>
            </a:endParaRPr>
          </a:p>
          <a:p>
            <a:pPr algn="ctr"/>
            <a:endParaRPr lang="en-US" sz="2000" b="1" dirty="0">
              <a:solidFill>
                <a:schemeClr val="bg1"/>
              </a:solidFill>
            </a:endParaRPr>
          </a:p>
          <a:p>
            <a:pPr algn="ctr"/>
            <a:endParaRPr lang="en-US" sz="2000" b="1"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r>
              <a:rPr lang="ar-IQ" dirty="0">
                <a:solidFill>
                  <a:schemeClr val="bg1"/>
                </a:solidFill>
              </a:rPr>
              <a:t> </a:t>
            </a:r>
            <a:endParaRPr lang="en-US" dirty="0">
              <a:solidFill>
                <a:schemeClr val="bg1"/>
              </a:solidFill>
            </a:endParaRPr>
          </a:p>
        </p:txBody>
      </p:sp>
      <p:pic>
        <p:nvPicPr>
          <p:cNvPr id="3" name="Picture 2">
            <a:extLst>
              <a:ext uri="{FF2B5EF4-FFF2-40B4-BE49-F238E27FC236}">
                <a16:creationId xmlns:a16="http://schemas.microsoft.com/office/drawing/2014/main" id="{19EDFB70-4B5B-4E68-B546-C0FEABD4F3A6}"/>
              </a:ext>
            </a:extLst>
          </p:cNvPr>
          <p:cNvPicPr>
            <a:picLocks noChangeAspect="1"/>
          </p:cNvPicPr>
          <p:nvPr/>
        </p:nvPicPr>
        <p:blipFill>
          <a:blip r:embed="rId2"/>
          <a:stretch>
            <a:fillRect/>
          </a:stretch>
        </p:blipFill>
        <p:spPr>
          <a:xfrm>
            <a:off x="1113183" y="1616765"/>
            <a:ext cx="9780104" cy="4782585"/>
          </a:xfrm>
          <a:prstGeom prst="rect">
            <a:avLst/>
          </a:prstGeom>
        </p:spPr>
      </p:pic>
    </p:spTree>
    <p:extLst>
      <p:ext uri="{BB962C8B-B14F-4D97-AF65-F5344CB8AC3E}">
        <p14:creationId xmlns:p14="http://schemas.microsoft.com/office/powerpoint/2010/main" val="2327068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27646D-3BCC-47BF-B5A1-2E0BC6D2DEA0}"/>
              </a:ext>
            </a:extLst>
          </p:cNvPr>
          <p:cNvSpPr/>
          <p:nvPr/>
        </p:nvSpPr>
        <p:spPr>
          <a:xfrm>
            <a:off x="172278" y="132522"/>
            <a:ext cx="11754679" cy="653332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1B3E6F4-3AB9-4EEF-87CA-4FEC23ACC597}"/>
              </a:ext>
            </a:extLst>
          </p:cNvPr>
          <p:cNvSpPr/>
          <p:nvPr/>
        </p:nvSpPr>
        <p:spPr>
          <a:xfrm>
            <a:off x="384313" y="530087"/>
            <a:ext cx="11131826" cy="5883965"/>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highlight>
                  <a:srgbClr val="FFFF00"/>
                </a:highlight>
              </a:rPr>
              <a:t>ب- المفاعلات المستخدمة في الطور السائل </a:t>
            </a:r>
          </a:p>
          <a:p>
            <a:pPr algn="ctr"/>
            <a:endParaRPr lang="ar-IQ" sz="2000" b="1" dirty="0">
              <a:solidFill>
                <a:schemeClr val="bg1"/>
              </a:solidFill>
            </a:endParaRPr>
          </a:p>
          <a:p>
            <a:pPr algn="ctr"/>
            <a:r>
              <a:rPr lang="ar-IQ" sz="2000" b="1" dirty="0">
                <a:solidFill>
                  <a:schemeClr val="bg1"/>
                </a:solidFill>
              </a:rPr>
              <a:t>1- مفاعلات ذات المزج الهوائي</a:t>
            </a:r>
          </a:p>
          <a:p>
            <a:pPr algn="ctr"/>
            <a:r>
              <a:rPr lang="ar-IQ" sz="2000" b="1" dirty="0">
                <a:solidFill>
                  <a:schemeClr val="bg1"/>
                </a:solidFill>
              </a:rPr>
              <a:t>2- مفاعلات ذات المزج المروحي</a:t>
            </a:r>
          </a:p>
          <a:p>
            <a:pPr algn="ctr"/>
            <a:r>
              <a:rPr lang="ar-IQ" sz="2000" b="1" dirty="0">
                <a:solidFill>
                  <a:schemeClr val="bg1"/>
                </a:solidFill>
              </a:rPr>
              <a:t>3- مفاعلات ذات الصفائح الجانبية</a:t>
            </a:r>
          </a:p>
          <a:p>
            <a:pPr algn="ctr"/>
            <a:r>
              <a:rPr lang="ar-IQ" sz="2000" b="1" dirty="0">
                <a:solidFill>
                  <a:schemeClr val="bg1"/>
                </a:solidFill>
              </a:rPr>
              <a:t>4- مفاعلات ذات التدوير النفاثي</a:t>
            </a:r>
            <a:r>
              <a:rPr lang="ar-IQ"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32543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7CFC38-5301-4C99-B766-FD9DD88BCB35}"/>
              </a:ext>
            </a:extLst>
          </p:cNvPr>
          <p:cNvSpPr/>
          <p:nvPr/>
        </p:nvSpPr>
        <p:spPr>
          <a:xfrm>
            <a:off x="145774" y="185530"/>
            <a:ext cx="11834191" cy="6493566"/>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F72C00A-0995-47F0-82C6-57DF966AF4F7}"/>
              </a:ext>
            </a:extLst>
          </p:cNvPr>
          <p:cNvPicPr>
            <a:picLocks noChangeAspect="1"/>
          </p:cNvPicPr>
          <p:nvPr/>
        </p:nvPicPr>
        <p:blipFill>
          <a:blip r:embed="rId2"/>
          <a:stretch>
            <a:fillRect/>
          </a:stretch>
        </p:blipFill>
        <p:spPr>
          <a:xfrm>
            <a:off x="636105" y="424070"/>
            <a:ext cx="10747512" cy="5936973"/>
          </a:xfrm>
          <a:prstGeom prst="rect">
            <a:avLst/>
          </a:prstGeom>
        </p:spPr>
      </p:pic>
    </p:spTree>
    <p:extLst>
      <p:ext uri="{BB962C8B-B14F-4D97-AF65-F5344CB8AC3E}">
        <p14:creationId xmlns:p14="http://schemas.microsoft.com/office/powerpoint/2010/main" val="2841877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_2021-11-18_12-19-07">
            <a:hlinkClick r:id="" action="ppaction://media"/>
            <a:extLst>
              <a:ext uri="{FF2B5EF4-FFF2-40B4-BE49-F238E27FC236}">
                <a16:creationId xmlns:a16="http://schemas.microsoft.com/office/drawing/2014/main" id="{77401B9B-B233-48D3-996F-0ABD9DEBBF1C}"/>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98425" y="98424"/>
            <a:ext cx="11868288" cy="6607175"/>
          </a:xfrm>
          <a:prstGeom prst="rect">
            <a:avLst/>
          </a:prstGeom>
        </p:spPr>
      </p:pic>
    </p:spTree>
    <p:extLst>
      <p:ext uri="{BB962C8B-B14F-4D97-AF65-F5344CB8AC3E}">
        <p14:creationId xmlns:p14="http://schemas.microsoft.com/office/powerpoint/2010/main" val="36588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9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BD3F81-C7A1-485E-AC93-5CF3D6CCA884}"/>
              </a:ext>
            </a:extLst>
          </p:cNvPr>
          <p:cNvSpPr/>
          <p:nvPr/>
        </p:nvSpPr>
        <p:spPr>
          <a:xfrm>
            <a:off x="159026" y="132522"/>
            <a:ext cx="11847444" cy="661283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4AA6E9D-FBF1-4E19-9998-562EC4FD6A85}"/>
              </a:ext>
            </a:extLst>
          </p:cNvPr>
          <p:cNvSpPr/>
          <p:nvPr/>
        </p:nvSpPr>
        <p:spPr>
          <a:xfrm>
            <a:off x="3670851" y="251791"/>
            <a:ext cx="4412975" cy="596349"/>
          </a:xfrm>
          <a:prstGeom prst="ellipse">
            <a:avLst/>
          </a:prstGeom>
          <a:solidFill>
            <a:schemeClr val="accent4">
              <a:lumMod val="60000"/>
              <a:lumOff val="40000"/>
            </a:schemeClr>
          </a:solidFill>
          <a:effectLst>
            <a:outerShdw blurRad="76200" dir="13500000" sy="23000" kx="1200000" algn="br"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bg1"/>
                </a:solidFill>
                <a:cs typeface="+mj-cs"/>
              </a:rPr>
              <a:t>عمليات التصنيع الكيميائي</a:t>
            </a:r>
            <a:endParaRPr lang="en-US" sz="2400" b="1" dirty="0">
              <a:solidFill>
                <a:schemeClr val="bg1"/>
              </a:solidFill>
              <a:cs typeface="+mj-cs"/>
            </a:endParaRPr>
          </a:p>
        </p:txBody>
      </p:sp>
      <p:sp>
        <p:nvSpPr>
          <p:cNvPr id="6" name="Rectangle 5">
            <a:extLst>
              <a:ext uri="{FF2B5EF4-FFF2-40B4-BE49-F238E27FC236}">
                <a16:creationId xmlns:a16="http://schemas.microsoft.com/office/drawing/2014/main" id="{31DBE8C0-D1F8-402D-AEF8-4B25A186689F}"/>
              </a:ext>
            </a:extLst>
          </p:cNvPr>
          <p:cNvSpPr/>
          <p:nvPr/>
        </p:nvSpPr>
        <p:spPr>
          <a:xfrm>
            <a:off x="304800" y="954157"/>
            <a:ext cx="11502887" cy="565205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highlight>
                  <a:srgbClr val="FFFF00"/>
                </a:highlight>
                <a:cs typeface="+mj-cs"/>
              </a:rPr>
              <a:t>المفاعلات المستخدمة في عمليات التصنيع الكيميائي </a:t>
            </a:r>
            <a:r>
              <a:rPr lang="ar-IQ" sz="2000" b="1" dirty="0">
                <a:solidFill>
                  <a:schemeClr val="bg1"/>
                </a:solidFill>
                <a:highlight>
                  <a:srgbClr val="FFFF00"/>
                </a:highlight>
                <a:cs typeface="+mj-cs"/>
              </a:rPr>
              <a:t>:</a:t>
            </a:r>
          </a:p>
          <a:p>
            <a:pPr algn="ctr"/>
            <a:r>
              <a:rPr lang="ar-IQ" sz="2000" b="1" dirty="0">
                <a:solidFill>
                  <a:schemeClr val="bg1"/>
                </a:solidFill>
                <a:cs typeface="+mj-cs"/>
              </a:rPr>
              <a:t>وحدة المفاعل : هي الوحدة التي يجري فيها التفاعل الكيميائي التحويلي . وتكون عادة على شكلين اما على شكل افران او على شكل ابراج وتكون اغلب المفاعلات مجهزة ب:-</a:t>
            </a:r>
          </a:p>
          <a:p>
            <a:pPr algn="ctr"/>
            <a:r>
              <a:rPr lang="ar-IQ" sz="2000" b="1" dirty="0">
                <a:solidFill>
                  <a:schemeClr val="bg1"/>
                </a:solidFill>
                <a:cs typeface="+mj-cs"/>
              </a:rPr>
              <a:t>1- معدات المزج </a:t>
            </a:r>
          </a:p>
          <a:p>
            <a:pPr algn="ctr"/>
            <a:r>
              <a:rPr lang="ar-IQ" sz="2000" b="1" dirty="0">
                <a:solidFill>
                  <a:schemeClr val="bg1"/>
                </a:solidFill>
                <a:cs typeface="+mj-cs"/>
              </a:rPr>
              <a:t>2- معدات احتواء العامل المساعد </a:t>
            </a:r>
          </a:p>
          <a:p>
            <a:pPr algn="ctr"/>
            <a:r>
              <a:rPr lang="ar-IQ" sz="2000" b="1" dirty="0">
                <a:solidFill>
                  <a:schemeClr val="bg1"/>
                </a:solidFill>
                <a:cs typeface="+mj-cs"/>
              </a:rPr>
              <a:t>3- معدات التسخين والتبريد </a:t>
            </a:r>
          </a:p>
          <a:p>
            <a:pPr algn="ctr"/>
            <a:endParaRPr lang="ar-IQ" sz="2000" b="1" dirty="0">
              <a:solidFill>
                <a:schemeClr val="bg1"/>
              </a:solidFill>
              <a:cs typeface="+mj-cs"/>
            </a:endParaRPr>
          </a:p>
          <a:p>
            <a:pPr algn="ctr"/>
            <a:r>
              <a:rPr lang="ar-IQ" sz="2000" b="1" dirty="0">
                <a:solidFill>
                  <a:schemeClr val="bg1"/>
                </a:solidFill>
                <a:cs typeface="+mj-cs"/>
              </a:rPr>
              <a:t>أضافة الى ذلك يوجد نظامين في المفاعلات :-</a:t>
            </a:r>
          </a:p>
          <a:p>
            <a:pPr algn="ctr"/>
            <a:r>
              <a:rPr lang="ar-IQ" sz="2000" b="1" dirty="0">
                <a:solidFill>
                  <a:schemeClr val="bg1"/>
                </a:solidFill>
                <a:cs typeface="+mj-cs"/>
              </a:rPr>
              <a:t>1- نظام المفاعلات المغلقة .</a:t>
            </a:r>
          </a:p>
          <a:p>
            <a:pPr algn="ctr"/>
            <a:r>
              <a:rPr lang="ar-IQ" sz="2000" b="1" dirty="0">
                <a:solidFill>
                  <a:schemeClr val="bg1"/>
                </a:solidFill>
                <a:cs typeface="+mj-cs"/>
              </a:rPr>
              <a:t>2- نظام المفاعلات المفتوحة .</a:t>
            </a:r>
          </a:p>
          <a:p>
            <a:pPr algn="ctr"/>
            <a:endParaRPr lang="ar-IQ" sz="2000" b="1" dirty="0">
              <a:solidFill>
                <a:schemeClr val="bg1"/>
              </a:solidFill>
              <a:cs typeface="+mj-cs"/>
            </a:endParaRPr>
          </a:p>
          <a:p>
            <a:pPr algn="ctr"/>
            <a:r>
              <a:rPr lang="ar-IQ" sz="2000" b="1" u="sng" dirty="0">
                <a:solidFill>
                  <a:schemeClr val="bg1"/>
                </a:solidFill>
                <a:highlight>
                  <a:srgbClr val="FFFF00"/>
                </a:highlight>
                <a:cs typeface="+mj-cs"/>
              </a:rPr>
              <a:t>صفات المفاعلات المستخدمة </a:t>
            </a:r>
          </a:p>
          <a:p>
            <a:pPr algn="ctr"/>
            <a:r>
              <a:rPr lang="ar-IQ" sz="2000" b="1" dirty="0">
                <a:solidFill>
                  <a:schemeClr val="bg1"/>
                </a:solidFill>
                <a:cs typeface="+mj-cs"/>
              </a:rPr>
              <a:t>1- ان تكون ذات طاقة عمل وسعة انتاج عالية , مالذي يحدد طاقة التشغيل للمفاعل ؟</a:t>
            </a:r>
          </a:p>
          <a:p>
            <a:pPr algn="ctr"/>
            <a:r>
              <a:rPr lang="ar-IQ" sz="2000" b="1" dirty="0">
                <a:solidFill>
                  <a:schemeClr val="bg1"/>
                </a:solidFill>
                <a:cs typeface="+mj-cs"/>
              </a:rPr>
              <a:t>2-ان تكون ذات حصيلة وانتقائية عالية , وكيف يتم ذلك ؟</a:t>
            </a:r>
          </a:p>
          <a:p>
            <a:pPr algn="ctr"/>
            <a:r>
              <a:rPr lang="ar-IQ" sz="2000" b="1" dirty="0">
                <a:solidFill>
                  <a:schemeClr val="bg1"/>
                </a:solidFill>
                <a:cs typeface="+mj-cs"/>
              </a:rPr>
              <a:t>3-ان تكون ذات استهلاك واطيء للطاقة , وكيف يمكن السيطرة على ذلك ؟</a:t>
            </a:r>
          </a:p>
          <a:p>
            <a:pPr algn="ctr"/>
            <a:r>
              <a:rPr lang="ar-IQ" sz="2000" b="1" dirty="0">
                <a:solidFill>
                  <a:schemeClr val="bg1"/>
                </a:solidFill>
                <a:cs typeface="+mj-cs"/>
              </a:rPr>
              <a:t>4-سهولة السيطرة على المفاعل ويفضل ان تكون السيطرة الية .</a:t>
            </a:r>
          </a:p>
          <a:p>
            <a:pPr algn="ctr"/>
            <a:r>
              <a:rPr lang="ar-IQ" sz="2000" b="1" dirty="0">
                <a:solidFill>
                  <a:schemeClr val="bg1"/>
                </a:solidFill>
                <a:cs typeface="+mj-cs"/>
              </a:rPr>
              <a:t>5- يفضل ان تكون تكاليف التصنيع قليلة</a:t>
            </a:r>
          </a:p>
        </p:txBody>
      </p:sp>
    </p:spTree>
    <p:extLst>
      <p:ext uri="{BB962C8B-B14F-4D97-AF65-F5344CB8AC3E}">
        <p14:creationId xmlns:p14="http://schemas.microsoft.com/office/powerpoint/2010/main" val="733518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38A9BE-FABA-460C-A7C3-4C60844D608C}"/>
              </a:ext>
            </a:extLst>
          </p:cNvPr>
          <p:cNvSpPr/>
          <p:nvPr/>
        </p:nvSpPr>
        <p:spPr>
          <a:xfrm>
            <a:off x="172278" y="159026"/>
            <a:ext cx="11820939" cy="652007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49C95D2-4ACD-4446-B3FD-3DC2BDEF20C0}"/>
              </a:ext>
            </a:extLst>
          </p:cNvPr>
          <p:cNvPicPr>
            <a:picLocks noChangeAspect="1"/>
          </p:cNvPicPr>
          <p:nvPr/>
        </p:nvPicPr>
        <p:blipFill>
          <a:blip r:embed="rId2"/>
          <a:stretch>
            <a:fillRect/>
          </a:stretch>
        </p:blipFill>
        <p:spPr>
          <a:xfrm>
            <a:off x="861391" y="622852"/>
            <a:ext cx="10469218" cy="5102087"/>
          </a:xfrm>
          <a:prstGeom prst="rect">
            <a:avLst/>
          </a:prstGeom>
        </p:spPr>
      </p:pic>
      <p:sp>
        <p:nvSpPr>
          <p:cNvPr id="6" name="Rectangle 5">
            <a:extLst>
              <a:ext uri="{FF2B5EF4-FFF2-40B4-BE49-F238E27FC236}">
                <a16:creationId xmlns:a16="http://schemas.microsoft.com/office/drawing/2014/main" id="{52FDF979-E034-4F68-A802-9AD09CA681B8}"/>
              </a:ext>
            </a:extLst>
          </p:cNvPr>
          <p:cNvSpPr/>
          <p:nvPr/>
        </p:nvSpPr>
        <p:spPr>
          <a:xfrm>
            <a:off x="4916555" y="5817706"/>
            <a:ext cx="3180523" cy="46382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cs typeface="+mj-cs"/>
              </a:rPr>
              <a:t>Stirrer Tank Reactor</a:t>
            </a:r>
          </a:p>
        </p:txBody>
      </p:sp>
    </p:spTree>
    <p:extLst>
      <p:ext uri="{BB962C8B-B14F-4D97-AF65-F5344CB8AC3E}">
        <p14:creationId xmlns:p14="http://schemas.microsoft.com/office/powerpoint/2010/main" val="367524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8486E7-D91C-4F92-A2E4-73191C2F3E21}"/>
              </a:ext>
            </a:extLst>
          </p:cNvPr>
          <p:cNvSpPr/>
          <p:nvPr/>
        </p:nvSpPr>
        <p:spPr>
          <a:xfrm>
            <a:off x="132522" y="172278"/>
            <a:ext cx="11781182" cy="658633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0FAFA4C-30A9-4142-8639-4B4F42148EBF}"/>
              </a:ext>
            </a:extLst>
          </p:cNvPr>
          <p:cNvSpPr/>
          <p:nvPr/>
        </p:nvSpPr>
        <p:spPr>
          <a:xfrm>
            <a:off x="3670851" y="251791"/>
            <a:ext cx="4412975" cy="596349"/>
          </a:xfrm>
          <a:prstGeom prst="ellipse">
            <a:avLst/>
          </a:prstGeom>
          <a:solidFill>
            <a:schemeClr val="accent4">
              <a:lumMod val="60000"/>
              <a:lumOff val="40000"/>
            </a:schemeClr>
          </a:solidFill>
          <a:effectLst>
            <a:outerShdw blurRad="76200" dir="13500000" sy="23000" kx="1200000" algn="br"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bg1"/>
                </a:solidFill>
                <a:cs typeface="+mj-cs"/>
              </a:rPr>
              <a:t>عمليات التصنيع الكيميائي</a:t>
            </a:r>
            <a:endParaRPr lang="en-US" sz="2400" b="1" dirty="0">
              <a:solidFill>
                <a:schemeClr val="bg1"/>
              </a:solidFill>
              <a:cs typeface="+mj-cs"/>
            </a:endParaRPr>
          </a:p>
        </p:txBody>
      </p:sp>
      <p:sp>
        <p:nvSpPr>
          <p:cNvPr id="6" name="Rectangle 5">
            <a:extLst>
              <a:ext uri="{FF2B5EF4-FFF2-40B4-BE49-F238E27FC236}">
                <a16:creationId xmlns:a16="http://schemas.microsoft.com/office/drawing/2014/main" id="{F013B3C5-65CD-49AB-893E-92A3A056D272}"/>
              </a:ext>
            </a:extLst>
          </p:cNvPr>
          <p:cNvSpPr/>
          <p:nvPr/>
        </p:nvSpPr>
        <p:spPr>
          <a:xfrm>
            <a:off x="278296" y="993913"/>
            <a:ext cx="11449878" cy="56122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highlight>
                  <a:srgbClr val="FFFF00"/>
                </a:highlight>
              </a:rPr>
              <a:t>العمليات ذات الوجبات </a:t>
            </a:r>
          </a:p>
          <a:p>
            <a:pPr algn="ctr"/>
            <a:endParaRPr lang="ar-IQ" sz="2000" b="1" u="sng" dirty="0">
              <a:solidFill>
                <a:schemeClr val="bg1"/>
              </a:solidFill>
            </a:endParaRPr>
          </a:p>
          <a:p>
            <a:pPr algn="ctr"/>
            <a:r>
              <a:rPr lang="ar-IQ" sz="2000" b="1" dirty="0">
                <a:solidFill>
                  <a:schemeClr val="bg1"/>
                </a:solidFill>
              </a:rPr>
              <a:t>وهي العمليات التي يتم فيها ادخال نسب محددة من المواد الاولية الى وحدة المفاعل والتي من خلالها تتعرض الى سلسلة من التفاعلات والتحولات ومن ثم يتم تفريغ محتيات التفاعل , ثم اجراء عليها عمليات الفصل والتنقية للحصول على الناتج النهائي .</a:t>
            </a:r>
          </a:p>
          <a:p>
            <a:pPr algn="ctr"/>
            <a:r>
              <a:rPr lang="ar-IQ" sz="2000" b="1" u="sng" dirty="0">
                <a:solidFill>
                  <a:schemeClr val="bg1"/>
                </a:solidFill>
                <a:highlight>
                  <a:srgbClr val="FFFF00"/>
                </a:highlight>
              </a:rPr>
              <a:t>مزايا النظام </a:t>
            </a:r>
          </a:p>
          <a:p>
            <a:pPr algn="ctr"/>
            <a:endParaRPr lang="ar-IQ" sz="2000" b="1" u="sng" dirty="0">
              <a:solidFill>
                <a:schemeClr val="bg1"/>
              </a:solidFill>
            </a:endParaRPr>
          </a:p>
          <a:p>
            <a:pPr algn="ctr"/>
            <a:r>
              <a:rPr lang="ar-IQ" sz="2000" b="1" dirty="0">
                <a:solidFill>
                  <a:schemeClr val="bg1"/>
                </a:solidFill>
              </a:rPr>
              <a:t>1-توجد فترة زمنية محددة بين تغذية العملية بالمواد الاولية وازالة الناتج</a:t>
            </a:r>
          </a:p>
          <a:p>
            <a:pPr algn="ctr"/>
            <a:r>
              <a:rPr lang="ar-IQ" sz="2000" b="1" dirty="0">
                <a:solidFill>
                  <a:schemeClr val="bg1"/>
                </a:solidFill>
              </a:rPr>
              <a:t>2-تحتاج الى ايدي عاملة </a:t>
            </a:r>
          </a:p>
          <a:p>
            <a:pPr algn="ctr"/>
            <a:r>
              <a:rPr lang="ar-IQ" sz="2000" b="1" dirty="0">
                <a:solidFill>
                  <a:schemeClr val="bg1"/>
                </a:solidFill>
              </a:rPr>
              <a:t>3-مكننة العملية اصعب مما في الانظمة المستمرة </a:t>
            </a:r>
          </a:p>
          <a:p>
            <a:pPr algn="ctr"/>
            <a:r>
              <a:rPr lang="ar-IQ" sz="2000" b="1" dirty="0">
                <a:solidFill>
                  <a:schemeClr val="bg1"/>
                </a:solidFill>
              </a:rPr>
              <a:t>4-مستهلكة للطاقة ومستغرقة للوقت </a:t>
            </a:r>
          </a:p>
          <a:p>
            <a:pPr algn="ctr"/>
            <a:r>
              <a:rPr lang="ar-IQ" sz="2000" b="1" dirty="0">
                <a:solidFill>
                  <a:schemeClr val="bg1"/>
                </a:solidFill>
              </a:rPr>
              <a:t>5- تعتبر مناسبة لبعض العمليات الصناعية ذات الطاقة الانتاجية الواطئة .</a:t>
            </a:r>
          </a:p>
          <a:p>
            <a:pPr algn="ctr"/>
            <a:r>
              <a:rPr lang="ar-IQ" sz="2000" b="1" u="sng" dirty="0">
                <a:solidFill>
                  <a:schemeClr val="bg1"/>
                </a:solidFill>
                <a:highlight>
                  <a:srgbClr val="FFFF00"/>
                </a:highlight>
              </a:rPr>
              <a:t>امثلة</a:t>
            </a:r>
          </a:p>
          <a:p>
            <a:pPr algn="ctr"/>
            <a:endParaRPr lang="ar-IQ" sz="2000" b="1" dirty="0">
              <a:solidFill>
                <a:schemeClr val="bg1"/>
              </a:solidFill>
            </a:endParaRPr>
          </a:p>
          <a:p>
            <a:pPr algn="ctr"/>
            <a:r>
              <a:rPr lang="ar-IQ" sz="2000" b="1" dirty="0">
                <a:solidFill>
                  <a:schemeClr val="bg1"/>
                </a:solidFill>
              </a:rPr>
              <a:t>صناعة الصابون , عمليات البلمرة التكثيفية , الصناعات الصيدلانية , واغلب التفاعلات التي يستغرق فيها التفاعل زمن طويل .</a:t>
            </a:r>
            <a:endParaRPr lang="en-US" sz="2000" b="1" dirty="0">
              <a:solidFill>
                <a:schemeClr val="bg1"/>
              </a:solidFill>
            </a:endParaRPr>
          </a:p>
        </p:txBody>
      </p:sp>
    </p:spTree>
    <p:extLst>
      <p:ext uri="{BB962C8B-B14F-4D97-AF65-F5344CB8AC3E}">
        <p14:creationId xmlns:p14="http://schemas.microsoft.com/office/powerpoint/2010/main" val="1068375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CFB962-9FF7-42AC-A3CA-00D4A93BBAB2}"/>
              </a:ext>
            </a:extLst>
          </p:cNvPr>
          <p:cNvSpPr/>
          <p:nvPr/>
        </p:nvSpPr>
        <p:spPr>
          <a:xfrm>
            <a:off x="119270" y="119270"/>
            <a:ext cx="11820939" cy="658633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6EC00D43-E1AF-4CF0-B54F-C1FCBA277569}"/>
              </a:ext>
            </a:extLst>
          </p:cNvPr>
          <p:cNvSpPr/>
          <p:nvPr/>
        </p:nvSpPr>
        <p:spPr>
          <a:xfrm>
            <a:off x="3670851" y="152400"/>
            <a:ext cx="4412975" cy="596349"/>
          </a:xfrm>
          <a:prstGeom prst="ellipse">
            <a:avLst/>
          </a:prstGeom>
          <a:solidFill>
            <a:schemeClr val="accent4">
              <a:lumMod val="60000"/>
              <a:lumOff val="40000"/>
            </a:schemeClr>
          </a:solidFill>
          <a:effectLst>
            <a:outerShdw blurRad="76200" dir="13500000" sy="23000" kx="1200000" algn="br"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bg1"/>
                </a:solidFill>
                <a:cs typeface="+mj-cs"/>
              </a:rPr>
              <a:t>عمليات التصنيع الكيميائي</a:t>
            </a:r>
            <a:endParaRPr lang="en-US" sz="2400" b="1" dirty="0">
              <a:solidFill>
                <a:schemeClr val="bg1"/>
              </a:solidFill>
              <a:cs typeface="+mj-cs"/>
            </a:endParaRPr>
          </a:p>
        </p:txBody>
      </p:sp>
      <p:sp>
        <p:nvSpPr>
          <p:cNvPr id="6" name="Rectangle 5">
            <a:extLst>
              <a:ext uri="{FF2B5EF4-FFF2-40B4-BE49-F238E27FC236}">
                <a16:creationId xmlns:a16="http://schemas.microsoft.com/office/drawing/2014/main" id="{A8A35B3C-D19F-4817-AB08-79ED55BA1C37}"/>
              </a:ext>
            </a:extLst>
          </p:cNvPr>
          <p:cNvSpPr/>
          <p:nvPr/>
        </p:nvSpPr>
        <p:spPr>
          <a:xfrm>
            <a:off x="225287" y="748749"/>
            <a:ext cx="11555896" cy="583758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u="sng" dirty="0">
              <a:solidFill>
                <a:schemeClr val="bg1"/>
              </a:solidFill>
            </a:endParaRPr>
          </a:p>
          <a:p>
            <a:pPr algn="ctr"/>
            <a:r>
              <a:rPr lang="ar-IQ" u="sng" dirty="0">
                <a:solidFill>
                  <a:schemeClr val="bg1"/>
                </a:solidFill>
              </a:rPr>
              <a:t> </a:t>
            </a:r>
          </a:p>
        </p:txBody>
      </p:sp>
      <p:pic>
        <p:nvPicPr>
          <p:cNvPr id="1026" name="Picture 2" descr="An In Depth Guide To Batch And Continuous Processes – Engineeringness">
            <a:extLst>
              <a:ext uri="{FF2B5EF4-FFF2-40B4-BE49-F238E27FC236}">
                <a16:creationId xmlns:a16="http://schemas.microsoft.com/office/drawing/2014/main" id="{6B3A7816-6E4A-478F-B0DE-0957C51C8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130" y="1007165"/>
            <a:ext cx="10601739" cy="5234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534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363A9F-FC79-4C92-9BEE-EA035D84F111}"/>
              </a:ext>
            </a:extLst>
          </p:cNvPr>
          <p:cNvSpPr/>
          <p:nvPr/>
        </p:nvSpPr>
        <p:spPr>
          <a:xfrm>
            <a:off x="145774" y="119270"/>
            <a:ext cx="11860696" cy="658633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E400BD5-45A8-4BBF-AB17-24A570D0E246}"/>
              </a:ext>
            </a:extLst>
          </p:cNvPr>
          <p:cNvSpPr/>
          <p:nvPr/>
        </p:nvSpPr>
        <p:spPr>
          <a:xfrm>
            <a:off x="3670851" y="152400"/>
            <a:ext cx="4412975" cy="596349"/>
          </a:xfrm>
          <a:prstGeom prst="ellipse">
            <a:avLst/>
          </a:prstGeom>
          <a:solidFill>
            <a:schemeClr val="accent4">
              <a:lumMod val="60000"/>
              <a:lumOff val="40000"/>
            </a:schemeClr>
          </a:solidFill>
          <a:effectLst>
            <a:outerShdw blurRad="76200" dir="13500000" sy="23000" kx="1200000" algn="br"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bg1"/>
                </a:solidFill>
                <a:cs typeface="+mj-cs"/>
              </a:rPr>
              <a:t>عمليات التصنيع الكيميائي</a:t>
            </a:r>
            <a:endParaRPr lang="en-US" sz="2400" b="1" dirty="0">
              <a:solidFill>
                <a:schemeClr val="bg1"/>
              </a:solidFill>
              <a:cs typeface="+mj-cs"/>
            </a:endParaRPr>
          </a:p>
        </p:txBody>
      </p:sp>
      <p:sp>
        <p:nvSpPr>
          <p:cNvPr id="6" name="Rectangle 5">
            <a:extLst>
              <a:ext uri="{FF2B5EF4-FFF2-40B4-BE49-F238E27FC236}">
                <a16:creationId xmlns:a16="http://schemas.microsoft.com/office/drawing/2014/main" id="{CC0EE739-EEAA-48B6-A4C9-1417EFEC90B4}"/>
              </a:ext>
            </a:extLst>
          </p:cNvPr>
          <p:cNvSpPr/>
          <p:nvPr/>
        </p:nvSpPr>
        <p:spPr>
          <a:xfrm>
            <a:off x="225287" y="748749"/>
            <a:ext cx="11622156" cy="58640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cs typeface="+mj-cs"/>
              </a:rPr>
              <a:t>العمليات المستمرة</a:t>
            </a:r>
          </a:p>
          <a:p>
            <a:pPr algn="ctr"/>
            <a:endParaRPr lang="ar-IQ" sz="2000" dirty="0">
              <a:solidFill>
                <a:schemeClr val="bg1"/>
              </a:solidFill>
              <a:cs typeface="+mj-cs"/>
            </a:endParaRPr>
          </a:p>
          <a:p>
            <a:pPr algn="ctr"/>
            <a:r>
              <a:rPr lang="ar-IQ" sz="2000" b="1" dirty="0">
                <a:solidFill>
                  <a:schemeClr val="bg1"/>
                </a:solidFill>
                <a:cs typeface="+mj-cs"/>
              </a:rPr>
              <a:t>ويتم في هذه العمليات تغذية المفاعل بالمواد الاولية بشكل مستمر وكذلك يتم سحب النواتج بشكل مستمر , لهذا تعمل كافة المعدات بشكل مستمر ودون توقف </a:t>
            </a:r>
          </a:p>
          <a:p>
            <a:pPr algn="ctr"/>
            <a:endParaRPr lang="ar-IQ" sz="2000" b="1" dirty="0">
              <a:solidFill>
                <a:schemeClr val="bg1"/>
              </a:solidFill>
              <a:cs typeface="+mj-cs"/>
            </a:endParaRPr>
          </a:p>
          <a:p>
            <a:pPr algn="ctr"/>
            <a:r>
              <a:rPr lang="ar-IQ" sz="2000" b="1" u="sng" dirty="0">
                <a:solidFill>
                  <a:schemeClr val="bg1"/>
                </a:solidFill>
                <a:cs typeface="+mj-cs"/>
              </a:rPr>
              <a:t>مزايا النظام </a:t>
            </a:r>
          </a:p>
          <a:p>
            <a:pPr algn="ctr"/>
            <a:endParaRPr lang="ar-IQ" sz="2000" b="1" dirty="0">
              <a:solidFill>
                <a:schemeClr val="bg1"/>
              </a:solidFill>
              <a:cs typeface="+mj-cs"/>
            </a:endParaRPr>
          </a:p>
          <a:p>
            <a:pPr algn="ctr"/>
            <a:r>
              <a:rPr lang="ar-IQ" sz="2000" b="1" dirty="0">
                <a:solidFill>
                  <a:schemeClr val="bg1"/>
                </a:solidFill>
                <a:cs typeface="+mj-cs"/>
              </a:rPr>
              <a:t>1-ممكن السيطرة الدقيقة على ظروف العملية </a:t>
            </a:r>
          </a:p>
          <a:p>
            <a:pPr algn="ctr"/>
            <a:r>
              <a:rPr lang="ar-IQ" sz="2000" b="1" dirty="0">
                <a:solidFill>
                  <a:schemeClr val="bg1"/>
                </a:solidFill>
                <a:cs typeface="+mj-cs"/>
              </a:rPr>
              <a:t>2-السيطرة الالية سهلة ومشجعة اقتصاديا </a:t>
            </a:r>
          </a:p>
          <a:p>
            <a:pPr algn="ctr"/>
            <a:r>
              <a:rPr lang="ar-IQ" sz="2000" b="1" dirty="0">
                <a:solidFill>
                  <a:schemeClr val="bg1"/>
                </a:solidFill>
                <a:cs typeface="+mj-cs"/>
              </a:rPr>
              <a:t>3-مكننة العمل سهلة </a:t>
            </a:r>
          </a:p>
          <a:p>
            <a:pPr algn="ctr"/>
            <a:r>
              <a:rPr lang="ar-IQ" sz="2000" b="1" dirty="0">
                <a:solidFill>
                  <a:schemeClr val="bg1"/>
                </a:solidFill>
                <a:cs typeface="+mj-cs"/>
              </a:rPr>
              <a:t>4-عدد الايدي العاملة قليلة </a:t>
            </a:r>
          </a:p>
          <a:p>
            <a:pPr algn="ctr"/>
            <a:r>
              <a:rPr lang="ar-IQ" sz="2000" b="1" dirty="0">
                <a:solidFill>
                  <a:schemeClr val="bg1"/>
                </a:solidFill>
                <a:cs typeface="+mj-cs"/>
              </a:rPr>
              <a:t>5-يمكن الاستغلال الامثل للطاقة </a:t>
            </a:r>
          </a:p>
          <a:p>
            <a:pPr algn="ctr"/>
            <a:r>
              <a:rPr lang="ar-IQ" sz="2000" b="1" dirty="0">
                <a:solidFill>
                  <a:schemeClr val="bg1"/>
                </a:solidFill>
                <a:cs typeface="+mj-cs"/>
              </a:rPr>
              <a:t>6-دائما تكون ذات طاقة انتاج عالية </a:t>
            </a:r>
          </a:p>
          <a:p>
            <a:pPr algn="ctr"/>
            <a:r>
              <a:rPr lang="ar-IQ" sz="2000" b="1" dirty="0">
                <a:solidFill>
                  <a:schemeClr val="bg1"/>
                </a:solidFill>
                <a:cs typeface="+mj-cs"/>
              </a:rPr>
              <a:t>7-تطوير تلك الانظمة تكون اكثر كلفة من نظام الوجبات </a:t>
            </a:r>
            <a:r>
              <a:rPr lang="ar-IQ" sz="2000" dirty="0">
                <a:solidFill>
                  <a:schemeClr val="bg1"/>
                </a:solidFill>
                <a:cs typeface="+mj-cs"/>
              </a:rPr>
              <a:t>. </a:t>
            </a:r>
            <a:endParaRPr lang="en-US" sz="2000" dirty="0">
              <a:solidFill>
                <a:schemeClr val="bg1"/>
              </a:solidFill>
              <a:cs typeface="+mj-cs"/>
            </a:endParaRPr>
          </a:p>
        </p:txBody>
      </p:sp>
    </p:spTree>
    <p:extLst>
      <p:ext uri="{BB962C8B-B14F-4D97-AF65-F5344CB8AC3E}">
        <p14:creationId xmlns:p14="http://schemas.microsoft.com/office/powerpoint/2010/main" val="374888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182040-B69B-40C5-94B5-0E1B45FEB573}"/>
              </a:ext>
            </a:extLst>
          </p:cNvPr>
          <p:cNvSpPr/>
          <p:nvPr/>
        </p:nvSpPr>
        <p:spPr>
          <a:xfrm>
            <a:off x="132522" y="106017"/>
            <a:ext cx="11781182" cy="663934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FA58318B-A47E-4C35-9710-B77F5EA240D6}"/>
              </a:ext>
            </a:extLst>
          </p:cNvPr>
          <p:cNvSpPr/>
          <p:nvPr/>
        </p:nvSpPr>
        <p:spPr>
          <a:xfrm>
            <a:off x="3670851" y="231912"/>
            <a:ext cx="4412975" cy="596349"/>
          </a:xfrm>
          <a:prstGeom prst="ellipse">
            <a:avLst/>
          </a:prstGeom>
          <a:solidFill>
            <a:schemeClr val="accent4">
              <a:lumMod val="60000"/>
              <a:lumOff val="40000"/>
            </a:schemeClr>
          </a:solidFill>
          <a:effectLst>
            <a:outerShdw blurRad="76200" dir="13500000" sy="23000" kx="1200000" algn="br" rotWithShape="0">
              <a:prstClr val="black">
                <a:alpha val="2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a:solidFill>
                  <a:schemeClr val="bg1"/>
                </a:solidFill>
                <a:cs typeface="+mj-cs"/>
              </a:rPr>
              <a:t>عمليات التصنيع الكيميائي</a:t>
            </a:r>
            <a:endParaRPr lang="en-US" sz="2400" b="1" dirty="0">
              <a:solidFill>
                <a:schemeClr val="bg1"/>
              </a:solidFill>
              <a:cs typeface="+mj-cs"/>
            </a:endParaRPr>
          </a:p>
        </p:txBody>
      </p:sp>
      <p:sp>
        <p:nvSpPr>
          <p:cNvPr id="6" name="Rectangle 5">
            <a:extLst>
              <a:ext uri="{FF2B5EF4-FFF2-40B4-BE49-F238E27FC236}">
                <a16:creationId xmlns:a16="http://schemas.microsoft.com/office/drawing/2014/main" id="{6B0C00E7-121C-4B84-A6D6-0A9241CE48FC}"/>
              </a:ext>
            </a:extLst>
          </p:cNvPr>
          <p:cNvSpPr/>
          <p:nvPr/>
        </p:nvSpPr>
        <p:spPr>
          <a:xfrm>
            <a:off x="251791" y="828261"/>
            <a:ext cx="11555896" cy="579782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u="sng" dirty="0">
                <a:solidFill>
                  <a:schemeClr val="bg1"/>
                </a:solidFill>
                <a:highlight>
                  <a:srgbClr val="FFFF00"/>
                </a:highlight>
              </a:rPr>
              <a:t>مفاعلات العمليات المتقطعة </a:t>
            </a:r>
          </a:p>
          <a:p>
            <a:pPr algn="ctr"/>
            <a:endParaRPr lang="ar-IQ" sz="2000" b="1" u="sng" dirty="0">
              <a:solidFill>
                <a:schemeClr val="bg1"/>
              </a:solidFill>
            </a:endParaRPr>
          </a:p>
          <a:p>
            <a:pPr algn="ctr"/>
            <a:r>
              <a:rPr lang="ar-IQ" sz="2000" b="1" dirty="0">
                <a:solidFill>
                  <a:schemeClr val="bg1"/>
                </a:solidFill>
              </a:rPr>
              <a:t>في هذه المفاعلات تتغير خواص محتويات المفاعل كدالة للزمن . ان الطاقة الانتاجية تكون قليلة بسبب الزمن المستغرق في شحن المفاعل وتفريغه وعليه لغرض الاستمرار بالانتاج يتوجب استخدام سلسلة من المفاعلات فعندما تكون بعضها في مرحلة التفريغ او الشحن تكون المفاعلات الاخرى في مرحلة التفاعل .</a:t>
            </a:r>
          </a:p>
          <a:p>
            <a:pPr algn="ctr"/>
            <a:endParaRPr lang="ar-IQ" sz="2000" b="1" u="sng" dirty="0">
              <a:solidFill>
                <a:schemeClr val="bg1"/>
              </a:solidFill>
            </a:endParaRPr>
          </a:p>
          <a:p>
            <a:pPr algn="ctr"/>
            <a:r>
              <a:rPr lang="ar-IQ" sz="2000" b="1" u="sng" dirty="0">
                <a:solidFill>
                  <a:schemeClr val="bg1"/>
                </a:solidFill>
                <a:highlight>
                  <a:srgbClr val="FFFF00"/>
                </a:highlight>
              </a:rPr>
              <a:t>مفاعلات العمليات المستمرة </a:t>
            </a:r>
          </a:p>
          <a:p>
            <a:pPr algn="ctr"/>
            <a:endParaRPr lang="ar-IQ" sz="2000" b="1" u="sng" dirty="0">
              <a:solidFill>
                <a:schemeClr val="bg1"/>
              </a:solidFill>
            </a:endParaRPr>
          </a:p>
          <a:p>
            <a:pPr algn="ctr"/>
            <a:r>
              <a:rPr lang="ar-IQ" sz="2000" b="1" dirty="0">
                <a:solidFill>
                  <a:schemeClr val="bg1"/>
                </a:solidFill>
              </a:rPr>
              <a:t>تستخدم في العمليات المستمرة انواع مختلفة من المفاعلات ويعتمد هذا على </a:t>
            </a:r>
          </a:p>
          <a:p>
            <a:pPr algn="ctr"/>
            <a:endParaRPr lang="ar-IQ" sz="2000" b="1" dirty="0">
              <a:solidFill>
                <a:schemeClr val="bg1"/>
              </a:solidFill>
            </a:endParaRPr>
          </a:p>
          <a:p>
            <a:pPr algn="ctr"/>
            <a:r>
              <a:rPr lang="ar-IQ" sz="2000" b="1" dirty="0">
                <a:solidFill>
                  <a:schemeClr val="bg1"/>
                </a:solidFill>
              </a:rPr>
              <a:t>1- طبيعة العملية الصناعية</a:t>
            </a:r>
          </a:p>
          <a:p>
            <a:pPr algn="ctr"/>
            <a:r>
              <a:rPr lang="ar-IQ" sz="2000" b="1" dirty="0">
                <a:solidFill>
                  <a:schemeClr val="bg1"/>
                </a:solidFill>
              </a:rPr>
              <a:t>2-الطور الذي يتم فيه التفاعل</a:t>
            </a:r>
          </a:p>
          <a:p>
            <a:pPr algn="ctr"/>
            <a:r>
              <a:rPr lang="ar-IQ" sz="2000" b="1" dirty="0">
                <a:solidFill>
                  <a:schemeClr val="bg1"/>
                </a:solidFill>
              </a:rPr>
              <a:t>3-سرعة التفاعل</a:t>
            </a:r>
          </a:p>
          <a:p>
            <a:pPr algn="ctr"/>
            <a:r>
              <a:rPr lang="ar-IQ" sz="2000" b="1" dirty="0">
                <a:solidFill>
                  <a:schemeClr val="bg1"/>
                </a:solidFill>
              </a:rPr>
              <a:t>4-فيما اذا كانت العملية تحتاج الى استخدام عوامل مساعدة ام كلا .</a:t>
            </a:r>
          </a:p>
          <a:p>
            <a:pPr algn="ctr"/>
            <a:endParaRPr lang="ar-IQ" u="sng" dirty="0">
              <a:solidFill>
                <a:schemeClr val="bg1"/>
              </a:solidFill>
            </a:endParaRPr>
          </a:p>
          <a:p>
            <a:pPr algn="ctr"/>
            <a:endParaRPr lang="en-US" u="sng" dirty="0">
              <a:solidFill>
                <a:schemeClr val="bg1"/>
              </a:solidFill>
            </a:endParaRPr>
          </a:p>
        </p:txBody>
      </p:sp>
    </p:spTree>
    <p:extLst>
      <p:ext uri="{BB962C8B-B14F-4D97-AF65-F5344CB8AC3E}">
        <p14:creationId xmlns:p14="http://schemas.microsoft.com/office/powerpoint/2010/main" val="4228011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26C3DAD-F8A7-4A28-A345-047D36A3EC66}"/>
              </a:ext>
            </a:extLst>
          </p:cNvPr>
          <p:cNvSpPr/>
          <p:nvPr/>
        </p:nvSpPr>
        <p:spPr>
          <a:xfrm>
            <a:off x="238539" y="168965"/>
            <a:ext cx="11728174" cy="652007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Reaction screening in continuous flow reactors - ScienceDirect">
            <a:extLst>
              <a:ext uri="{FF2B5EF4-FFF2-40B4-BE49-F238E27FC236}">
                <a16:creationId xmlns:a16="http://schemas.microsoft.com/office/drawing/2014/main" id="{2D613F19-0D28-433D-B547-3A893EED55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182" y="477078"/>
            <a:ext cx="9965635" cy="53273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DA41E85-F421-414E-AF9B-EE62EB408FCB}"/>
              </a:ext>
            </a:extLst>
          </p:cNvPr>
          <p:cNvSpPr/>
          <p:nvPr/>
        </p:nvSpPr>
        <p:spPr>
          <a:xfrm>
            <a:off x="8454887" y="3429000"/>
            <a:ext cx="636104" cy="198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245CBBD-4D8E-4847-AEBA-F39E0828802E}"/>
              </a:ext>
            </a:extLst>
          </p:cNvPr>
          <p:cNvSpPr/>
          <p:nvPr/>
        </p:nvSpPr>
        <p:spPr>
          <a:xfrm>
            <a:off x="4187687" y="6135757"/>
            <a:ext cx="3339548" cy="37106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Continuous process</a:t>
            </a:r>
          </a:p>
        </p:txBody>
      </p:sp>
    </p:spTree>
    <p:extLst>
      <p:ext uri="{BB962C8B-B14F-4D97-AF65-F5344CB8AC3E}">
        <p14:creationId xmlns:p14="http://schemas.microsoft.com/office/powerpoint/2010/main" val="27418970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360</TotalTime>
  <Words>702</Words>
  <Application>Microsoft Office PowerPoint</Application>
  <PresentationFormat>Widescreen</PresentationFormat>
  <Paragraphs>122</Paragraphs>
  <Slides>15</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Owner</cp:lastModifiedBy>
  <cp:revision>25</cp:revision>
  <dcterms:created xsi:type="dcterms:W3CDTF">2021-11-15T14:06:22Z</dcterms:created>
  <dcterms:modified xsi:type="dcterms:W3CDTF">2021-11-18T09:22:36Z</dcterms:modified>
</cp:coreProperties>
</file>